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4"/>
  </p:notesMasterIdLst>
  <p:handoutMasterIdLst>
    <p:handoutMasterId r:id="rId55"/>
  </p:handoutMasterIdLst>
  <p:sldIdLst>
    <p:sldId id="256" r:id="rId2"/>
    <p:sldId id="2412" r:id="rId3"/>
    <p:sldId id="332" r:id="rId4"/>
    <p:sldId id="327" r:id="rId5"/>
    <p:sldId id="257" r:id="rId6"/>
    <p:sldId id="370" r:id="rId7"/>
    <p:sldId id="371" r:id="rId8"/>
    <p:sldId id="372" r:id="rId9"/>
    <p:sldId id="2377" r:id="rId10"/>
    <p:sldId id="363" r:id="rId11"/>
    <p:sldId id="364" r:id="rId12"/>
    <p:sldId id="357" r:id="rId13"/>
    <p:sldId id="2414" r:id="rId14"/>
    <p:sldId id="359" r:id="rId15"/>
    <p:sldId id="360" r:id="rId16"/>
    <p:sldId id="361" r:id="rId17"/>
    <p:sldId id="373" r:id="rId18"/>
    <p:sldId id="2375" r:id="rId19"/>
    <p:sldId id="374" r:id="rId20"/>
    <p:sldId id="2378" r:id="rId21"/>
    <p:sldId id="2379" r:id="rId22"/>
    <p:sldId id="2397" r:id="rId23"/>
    <p:sldId id="2396" r:id="rId24"/>
    <p:sldId id="2385" r:id="rId25"/>
    <p:sldId id="338" r:id="rId26"/>
    <p:sldId id="2387" r:id="rId27"/>
    <p:sldId id="2398" r:id="rId28"/>
    <p:sldId id="2393" r:id="rId29"/>
    <p:sldId id="2400" r:id="rId30"/>
    <p:sldId id="2389" r:id="rId31"/>
    <p:sldId id="2403" r:id="rId32"/>
    <p:sldId id="2386" r:id="rId33"/>
    <p:sldId id="2401" r:id="rId34"/>
    <p:sldId id="2388" r:id="rId35"/>
    <p:sldId id="2402" r:id="rId36"/>
    <p:sldId id="2381" r:id="rId37"/>
    <p:sldId id="2394" r:id="rId38"/>
    <p:sldId id="2383" r:id="rId39"/>
    <p:sldId id="2399" r:id="rId40"/>
    <p:sldId id="2390" r:id="rId41"/>
    <p:sldId id="2406" r:id="rId42"/>
    <p:sldId id="2409" r:id="rId43"/>
    <p:sldId id="2391" r:id="rId44"/>
    <p:sldId id="2395" r:id="rId45"/>
    <p:sldId id="367" r:id="rId46"/>
    <p:sldId id="368" r:id="rId47"/>
    <p:sldId id="2407" r:id="rId48"/>
    <p:sldId id="2382" r:id="rId49"/>
    <p:sldId id="2410" r:id="rId50"/>
    <p:sldId id="2408" r:id="rId51"/>
    <p:sldId id="2411" r:id="rId52"/>
    <p:sldId id="2413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2" autoAdjust="0"/>
    <p:restoredTop sz="89148"/>
  </p:normalViewPr>
  <p:slideViewPr>
    <p:cSldViewPr snapToGrid="0">
      <p:cViewPr varScale="1">
        <p:scale>
          <a:sx n="154" d="100"/>
          <a:sy n="154" d="100"/>
        </p:scale>
        <p:origin x="192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9/10/23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9/10/23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tinyurl.com/sbol-slack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BioDex/Community-Media/tree/master/2023/IWBDA23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colab.research.google.com/github/SynBioDex/SBOL-Notebooks/blob/main/iwbda_2023_examples.ipynb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sbolstandard.org/docs/SBOL3.1.0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oksel.github.io/libSBOLj3/" TargetMode="External"/><Relationship Id="rId7" Type="http://schemas.openxmlformats.org/officeDocument/2006/relationships/hyperlink" Target="https://github.com/SynBioDex/sbol_factory/" TargetMode="External"/><Relationship Id="rId2" Type="http://schemas.openxmlformats.org/officeDocument/2006/relationships/hyperlink" Target="https://github.com/SynBioDex/pySBOL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BioDex/SBOL-utilities" TargetMode="External"/><Relationship Id="rId5" Type="http://schemas.openxmlformats.org/officeDocument/2006/relationships/hyperlink" Target="http://shortbol.org/" TargetMode="External"/><Relationship Id="rId4" Type="http://schemas.openxmlformats.org/officeDocument/2006/relationships/hyperlink" Target="https://github.com/sboltools/sbolgrap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ysbol2.readthedocs.io/en/latest/" TargetMode="External"/><Relationship Id="rId2" Type="http://schemas.openxmlformats.org/officeDocument/2006/relationships/hyperlink" Target="https://github.com/synbiodex/pySBOL3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ols4/ontologies/sbo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://www.sequenceontology.org/browser/obob.cgi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github.com/SynBioDex/tyt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Presenter: </a:t>
            </a:r>
            <a:r>
              <a:rPr lang="en-US" sz="7200" dirty="0">
                <a:solidFill>
                  <a:schemeClr val="tx1"/>
                </a:solidFill>
              </a:rPr>
              <a:t>Jacob Beal (Raytheon BBN)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September 11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2023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IWBDA, Boston, MA, USA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Lukas </a:t>
            </a:r>
            <a:r>
              <a:rPr lang="en-US" sz="5400" dirty="0" err="1">
                <a:solidFill>
                  <a:schemeClr val="tx1"/>
                </a:solidFill>
              </a:rPr>
              <a:t>Buecherl</a:t>
            </a:r>
            <a:r>
              <a:rPr lang="en-US" sz="5400" dirty="0">
                <a:solidFill>
                  <a:schemeClr val="tx1"/>
                </a:solidFill>
              </a:rPr>
              <a:t> (U. Colorado), Tom Mitchell (Raytheon BBN), Gonzalo Vidal Peña (Newcastle University), Georgie </a:t>
            </a:r>
            <a:r>
              <a:rPr lang="en-US" sz="5400" dirty="0" err="1">
                <a:solidFill>
                  <a:schemeClr val="tx1"/>
                </a:solidFill>
              </a:rPr>
              <a:t>Hau</a:t>
            </a:r>
            <a:r>
              <a:rPr lang="en-US" sz="5400" dirty="0">
                <a:solidFill>
                  <a:schemeClr val="tx1"/>
                </a:solidFill>
              </a:rPr>
              <a:t> Sorensen (U. Bristol), Carolus Vitalis (U.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(Oxford </a:t>
            </a:r>
            <a:r>
              <a:rPr lang="en-US" sz="5400" dirty="0" err="1">
                <a:solidFill>
                  <a:schemeClr val="tx1"/>
                </a:solidFill>
              </a:rPr>
              <a:t>Biomedica</a:t>
            </a:r>
            <a:r>
              <a:rPr lang="en-US" sz="5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git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EE6DB-1625-4347-B5FD-2A7A39CF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51" y="931988"/>
            <a:ext cx="4923298" cy="4005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329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Canvas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 include: </a:t>
            </a:r>
            <a:r>
              <a:rPr lang="en-US" sz="1600" b="1" dirty="0"/>
              <a:t>SBOL Designer,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, </a:t>
            </a:r>
            <a:r>
              <a:rPr lang="en-US" sz="1600" b="1" dirty="0" err="1"/>
              <a:t>DNAPlotLib</a:t>
            </a:r>
            <a:r>
              <a:rPr lang="en-US" sz="1600" b="1" dirty="0"/>
              <a:t>, Eugene, </a:t>
            </a:r>
            <a:r>
              <a:rPr lang="en-US" sz="1600" b="1" dirty="0" err="1"/>
              <a:t>GenoCAD</a:t>
            </a:r>
            <a:r>
              <a:rPr lang="en-US" sz="1600" b="1" dirty="0"/>
              <a:t>, BOOST (JGI), etc. 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60F97-B001-C5B2-03F9-8DBF6627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791030"/>
            <a:ext cx="6450678" cy="3589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881A1-D355-2094-E55E-0B80F0919F26}"/>
              </a:ext>
            </a:extLst>
          </p:cNvPr>
          <p:cNvSpPr txBox="1"/>
          <p:nvPr/>
        </p:nvSpPr>
        <p:spPr>
          <a:xfrm>
            <a:off x="7547957" y="3661218"/>
            <a:ext cx="1778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Terry, et al. ACS </a:t>
            </a:r>
            <a:r>
              <a:rPr lang="en-US" sz="1600" dirty="0" err="1"/>
              <a:t>SynBio</a:t>
            </a:r>
            <a:r>
              <a:rPr lang="en-US" sz="1600" dirty="0"/>
              <a:t> (2021)</a:t>
            </a:r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58341" y="888253"/>
            <a:ext cx="8860967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629270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2272370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3750083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4584925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2928165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259496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4510569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2824811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3682189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4653521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1289199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1216952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1097342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2984176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4463836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08E28-DA66-CCDF-B805-2C2DFAFB2DF9}"/>
              </a:ext>
            </a:extLst>
          </p:cNvPr>
          <p:cNvSpPr txBox="1"/>
          <p:nvPr/>
        </p:nvSpPr>
        <p:spPr>
          <a:xfrm>
            <a:off x="6350707" y="2388123"/>
            <a:ext cx="268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https://tinyurl.com/sbol-slack</a:t>
            </a:r>
            <a:r>
              <a:rPr lang="en-US" sz="16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E5CE51-C76D-C0EA-A2EC-BE1270DF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71" y="1839400"/>
            <a:ext cx="2151564" cy="54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CBA6B-ED04-8114-E3A8-609A999AA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159" y="2840720"/>
            <a:ext cx="1268323" cy="12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C13804-909A-ED4C-BD10-57389DF14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22" b="28365"/>
          <a:stretch/>
        </p:blipFill>
        <p:spPr>
          <a:xfrm>
            <a:off x="335561" y="4134876"/>
            <a:ext cx="1651182" cy="6590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1B73C-5098-0A4A-80BA-15044B238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238" y="3195738"/>
            <a:ext cx="1355576" cy="602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C6B427-713E-8E41-B4D6-073CECFD2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051" y="3206401"/>
            <a:ext cx="2348085" cy="6565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4EAEE5-D3BD-0B41-AEB8-713AD3E58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45" y="3170056"/>
            <a:ext cx="2348085" cy="7240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A7857F-E35F-1A47-AD7A-B4FF8A30E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319" y="4109393"/>
            <a:ext cx="2348084" cy="702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49" y="3089144"/>
            <a:ext cx="1940153" cy="871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16913-5346-6B06-E412-53C0DAEB11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38" y="4043444"/>
            <a:ext cx="1929509" cy="758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394C3D-420B-66E3-7973-016F3D44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35" y="4152013"/>
            <a:ext cx="2643695" cy="5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Tutorial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836" y="1245317"/>
            <a:ext cx="735851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Follow Along in Python:</a:t>
            </a:r>
          </a:p>
          <a:p>
            <a:r>
              <a:rPr lang="en-US" sz="1200" dirty="0">
                <a:latin typeface="Calibri" charset="0"/>
                <a:ea typeface="Calibri" charset="0"/>
                <a:cs typeface="Calibri" charset="0"/>
                <a:hlinkClick r:id="rId2"/>
              </a:rPr>
              <a:t>https://colab.research.google.com/github/SynBioDex/SBOL-Notebooks/blob/main/iwbda_2023_examples.ipynb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Download slides from: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  <a:hlinkClick r:id="rId3"/>
              </a:rPr>
              <a:t>https://github.com/SynBioDex/Community-Media/tree/master/2023/IWBDA23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/>
              <a:t>Specification Document: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  <a:hlinkClick r:id="rId4"/>
              </a:rPr>
              <a:t>https://sbolstandard.org/docs/SBOL3.1.0.pdf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14718-A0F1-3C1F-1F11-D6D5A422A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49" y="3736925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C91EA-482D-E694-BE17-D6E0FAE1E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029" y="902774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A4CF2-6319-8AFF-CE0E-32CBBC3AF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749" y="2635601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(recursively)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 DNA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 Engineered Region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27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Ribosome Entry Site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Terminator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CDS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lvl="0"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EDAM: NA 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EDAM: NA seq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6"/>
            <a:ext cx="5116764" cy="2680632"/>
            <a:chOff x="3136862" y="1844890"/>
            <a:chExt cx="5116764" cy="26806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476322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: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Assembly Scar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828235" y="2032121"/>
              <a:ext cx="1158771" cy="784310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			</a:t>
            </a:r>
            <a:r>
              <a:rPr lang="en-US" i="1" dirty="0">
                <a:solidFill>
                  <a:srgbClr val="1300FF"/>
                </a:solidFill>
              </a:rPr>
              <a:t>Focus of this tutorial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					</a:t>
            </a:r>
            <a:r>
              <a:rPr lang="en-US" i="1" dirty="0">
                <a:solidFill>
                  <a:srgbClr val="1300FF"/>
                </a:solidFill>
              </a:rPr>
              <a:t>Tutorial later today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Protein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01973" y="1598031"/>
            <a:ext cx="6196939" cy="2573625"/>
            <a:chOff x="1435471" y="2163295"/>
            <a:chExt cx="6196939" cy="257362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Genetic Production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46591" y="3803581"/>
              <a:ext cx="2022288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Template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Product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6705933" y="2163295"/>
              <a:ext cx="463439" cy="210770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cxnSpLocks/>
              <a:stCxn id="75" idx="2"/>
              <a:endCxn id="76" idx="3"/>
            </p:cNvCxnSpPr>
            <p:nvPr/>
          </p:nvCxnSpPr>
          <p:spPr>
            <a:xfrm rot="5400000">
              <a:off x="4127092" y="3859282"/>
              <a:ext cx="652004" cy="168430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7" y="3708679"/>
              <a:ext cx="249594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35471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39831" y="4228712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89107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EDAM: SBML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 Continuous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 Simple chemical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PubChem: Glucose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E0E88F-7CC6-CF29-1ABB-DA37DE8A6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33" y="1517992"/>
            <a:ext cx="6127109" cy="3063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2613840" y="2652549"/>
            <a:ext cx="1634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feature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3824994" y="3552182"/>
            <a:ext cx="1647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replace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the feature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278534" y="3187624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217FB-C1B1-549A-7A0E-8E3A399D03F3}"/>
              </a:ext>
            </a:extLst>
          </p:cNvPr>
          <p:cNvSpPr txBox="1"/>
          <p:nvPr/>
        </p:nvSpPr>
        <p:spPr>
          <a:xfrm>
            <a:off x="7359941" y="1872558"/>
            <a:ext cx="153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Numbers to put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on the feature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2913-4217-7543-A5CF-966A346C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SBOL3 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7C4A-718C-D04C-965C-43BE7A9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March, 2020: SBOL 3.0 officially adopted</a:t>
            </a:r>
          </a:p>
          <a:p>
            <a:r>
              <a:rPr lang="en-US" dirty="0"/>
              <a:t>June, 2020: finalized specification published</a:t>
            </a:r>
          </a:p>
          <a:p>
            <a:r>
              <a:rPr lang="en-US" dirty="0"/>
              <a:t>Supporting tools available:</a:t>
            </a:r>
          </a:p>
          <a:p>
            <a:pPr lvl="1"/>
            <a:r>
              <a:rPr lang="en-US" dirty="0"/>
              <a:t>pySBOL3 (</a:t>
            </a:r>
            <a:r>
              <a:rPr lang="en-US" dirty="0">
                <a:hlinkClick r:id="rId2"/>
              </a:rPr>
              <a:t>https://github.com/SynBioDex/pySBOL3/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3"/>
              </a:rPr>
              <a:t>https://goksel.github.io/libSBOLj3/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sbolgraph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https://github.com/sboltools/sbolgraph</a:t>
            </a:r>
            <a:r>
              <a:rPr lang="en-US" dirty="0"/>
              <a:t>) </a:t>
            </a:r>
            <a:r>
              <a:rPr lang="en-US" i="1" dirty="0"/>
              <a:t>JavaScript</a:t>
            </a:r>
          </a:p>
          <a:p>
            <a:pPr lvl="1"/>
            <a:r>
              <a:rPr lang="en-US" dirty="0"/>
              <a:t>ShortBOL3 authoring tool (</a:t>
            </a:r>
            <a:r>
              <a:rPr lang="en-US" dirty="0">
                <a:hlinkClick r:id="rId5"/>
              </a:rPr>
              <a:t>http://shortbol.org/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SBOL utilities (</a:t>
            </a:r>
            <a:r>
              <a:rPr lang="en-US" dirty="0">
                <a:hlinkClick r:id="rId6"/>
              </a:rPr>
              <a:t>https://github.com/SynBioDex/SBOL-utilities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SBOL Factory (</a:t>
            </a:r>
            <a:r>
              <a:rPr lang="en-US" dirty="0">
                <a:hlinkClick r:id="rId7"/>
              </a:rPr>
              <a:t>https://github.com/SynBioDex/sbol_factory/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pySBOL</a:t>
            </a:r>
            <a:r>
              <a:rPr lang="en-US" dirty="0"/>
              <a:t> Installation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020" y="911629"/>
            <a:ext cx="78028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dirty="0"/>
              <a:t>pySBOL3 v1.1 is currently available.  Python 3 only.</a:t>
            </a:r>
          </a:p>
          <a:p>
            <a:pPr algn="ctr">
              <a:spcAft>
                <a:spcPts val="1200"/>
              </a:spcAft>
            </a:pPr>
            <a:r>
              <a:rPr lang="en-US" sz="1800" b="1" dirty="0"/>
              <a:t>Installation:</a:t>
            </a:r>
          </a:p>
          <a:p>
            <a:pPr algn="ctr"/>
            <a:r>
              <a:rPr lang="en-US" sz="1800" dirty="0"/>
              <a:t>$ </a:t>
            </a:r>
            <a:r>
              <a:rPr lang="en-US" sz="1800" dirty="0">
                <a:latin typeface="Monaco" pitchFamily="2" charset="77"/>
              </a:rPr>
              <a:t>pip install sbol3</a:t>
            </a:r>
          </a:p>
          <a:p>
            <a:pPr algn="ctr"/>
            <a:endParaRPr lang="en-US" sz="1800" dirty="0">
              <a:latin typeface="Monaco" pitchFamily="2" charset="77"/>
            </a:endParaRPr>
          </a:p>
          <a:p>
            <a:pPr algn="ctr">
              <a:spcAft>
                <a:spcPts val="1200"/>
              </a:spcAft>
            </a:pPr>
            <a:r>
              <a:rPr lang="en-US" sz="1800" b="1" dirty="0"/>
              <a:t>Repository:</a:t>
            </a:r>
          </a:p>
          <a:p>
            <a:pPr algn="ctr"/>
            <a:r>
              <a:rPr lang="en-US" sz="1800" dirty="0">
                <a:hlinkClick r:id="rId2"/>
              </a:rPr>
              <a:t>https://github.com/synbiodex/pySBOL3</a:t>
            </a:r>
            <a:endParaRPr lang="en-US" sz="1800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Documentation:</a:t>
            </a:r>
          </a:p>
          <a:p>
            <a:pPr algn="ctr"/>
            <a:endParaRPr lang="en-US" b="1" dirty="0"/>
          </a:p>
          <a:p>
            <a:pPr algn="ctr">
              <a:spcAft>
                <a:spcPts val="1200"/>
              </a:spcAft>
            </a:pPr>
            <a:r>
              <a:rPr lang="en-US" dirty="0">
                <a:hlinkClick r:id="rId3"/>
              </a:rPr>
              <a:t>https://pysbol3.readthedocs.io/en/latest/</a:t>
            </a:r>
            <a:endParaRPr lang="en-US" dirty="0"/>
          </a:p>
          <a:p>
            <a:pPr algn="ctr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4D45C-ACD4-AD5B-2589-58C76B460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0" y="1677816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98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with Ontologies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6908" y="1482888"/>
            <a:ext cx="522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Sequence Ontology: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www.sequenceontology.org</a:t>
            </a:r>
            <a:r>
              <a:rPr lang="en-US" dirty="0">
                <a:hlinkClick r:id="rId2"/>
              </a:rPr>
              <a:t>/browser/</a:t>
            </a:r>
            <a:r>
              <a:rPr lang="en-US" dirty="0" err="1">
                <a:hlinkClick r:id="rId2"/>
              </a:rPr>
              <a:t>obob.cgi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908" y="2570993"/>
            <a:ext cx="4292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Systems Biology Ontology:</a:t>
            </a:r>
          </a:p>
          <a:p>
            <a:r>
              <a:rPr lang="en-US" dirty="0">
                <a:hlinkClick r:id="rId3"/>
              </a:rPr>
              <a:t>https://www.ebi.ac.uk/ols4/ontologies/sbo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8966" y="3542720"/>
            <a:ext cx="406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Automated lookup tool:</a:t>
            </a:r>
          </a:p>
          <a:p>
            <a:endParaRPr lang="en-US" b="1" dirty="0"/>
          </a:p>
          <a:p>
            <a:pPr marL="493713"/>
            <a:r>
              <a:rPr lang="en-US" b="1" dirty="0"/>
              <a:t>TYTO</a:t>
            </a:r>
          </a:p>
          <a:p>
            <a:pPr marL="493713"/>
            <a:r>
              <a:rPr lang="en-US" dirty="0">
                <a:hlinkClick r:id="rId4"/>
              </a:rPr>
              <a:t>https://github.com/SynBioDex/tyto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8966" y="998139"/>
            <a:ext cx="29946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Manually browse terms here: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A4528-887B-C50D-5B4E-0757D653D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13" y="11943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D4EC5-42FD-5F49-16EE-7C62B05EF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613" y="2417714"/>
            <a:ext cx="1005840" cy="1005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AE83C-7C9F-B4C6-B034-1FB57C5ED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090" y="3832283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26834</TotalTime>
  <Words>2523</Words>
  <Application>Microsoft Macintosh PowerPoint</Application>
  <PresentationFormat>On-screen Show (16:9)</PresentationFormat>
  <Paragraphs>642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Corbel</vt:lpstr>
      <vt:lpstr>Courier</vt:lpstr>
      <vt:lpstr>Monaco</vt:lpstr>
      <vt:lpstr>bbn_template</vt:lpstr>
      <vt:lpstr>Synthetic Biology Open Language:  Data Model version 3</vt:lpstr>
      <vt:lpstr>Tutorial Resources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3</vt:lpstr>
      <vt:lpstr>SBOL assists in collaboration throughout workflows</vt:lpstr>
      <vt:lpstr>Data Repositories: SynBioHub</vt:lpstr>
      <vt:lpstr>Data Repositories: git</vt:lpstr>
      <vt:lpstr>Sequence Editor: SBOL Canvas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SBOL3 Implementation Status</vt:lpstr>
      <vt:lpstr>For more information: https://sbolstandard.org </vt:lpstr>
      <vt:lpstr>pySBOL Installation</vt:lpstr>
      <vt:lpstr>Working with Ontologies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Jake Beal</cp:lastModifiedBy>
  <cp:revision>565</cp:revision>
  <dcterms:created xsi:type="dcterms:W3CDTF">2015-09-30T17:38:27Z</dcterms:created>
  <dcterms:modified xsi:type="dcterms:W3CDTF">2023-09-10T17:37:51Z</dcterms:modified>
</cp:coreProperties>
</file>